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8" r:id="rId3"/>
    <p:sldId id="277" r:id="rId4"/>
    <p:sldId id="280" r:id="rId5"/>
    <p:sldId id="281" r:id="rId6"/>
    <p:sldId id="283" r:id="rId7"/>
    <p:sldId id="286" r:id="rId8"/>
    <p:sldId id="287" r:id="rId9"/>
    <p:sldId id="288" r:id="rId10"/>
    <p:sldId id="289" r:id="rId11"/>
    <p:sldId id="290" r:id="rId12"/>
    <p:sldId id="293" r:id="rId13"/>
    <p:sldId id="291" r:id="rId14"/>
    <p:sldId id="292" r:id="rId15"/>
    <p:sldId id="294" r:id="rId16"/>
    <p:sldId id="295" r:id="rId17"/>
    <p:sldId id="266" r:id="rId18"/>
    <p:sldId id="297" r:id="rId19"/>
    <p:sldId id="298" r:id="rId20"/>
    <p:sldId id="299" r:id="rId21"/>
    <p:sldId id="300" r:id="rId22"/>
    <p:sldId id="301" r:id="rId23"/>
    <p:sldId id="303" r:id="rId24"/>
    <p:sldId id="304" r:id="rId25"/>
    <p:sldId id="305" r:id="rId26"/>
    <p:sldId id="306" r:id="rId27"/>
    <p:sldId id="30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>
        <p:scale>
          <a:sx n="80" d="100"/>
          <a:sy n="80" d="100"/>
        </p:scale>
        <p:origin x="40" y="-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23FAE-32B5-4C78-AD49-E3D33341C61C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89F01-05C4-4B80-956A-7BF3D71C8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94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AAA7B-9573-458E-9D0F-92FA031423F2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55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02D0-48C0-4090-89DE-440CCF05A9D1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9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26CA7FA-FDD7-4F34-A87A-DEA27BE3489E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326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1F1B-EC85-4514-BE93-714D61C57263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5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5C82EB9F-AED8-4F2F-84BD-C19E7B4DBBAB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35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1EB370D6-2777-4EE6-9D5C-AEA6552B78A4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9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185959AE-986A-4B38-9490-D824EAB59967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9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0464-18F7-45CA-9877-019FC5E5F195}" type="datetime1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73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6EFF0-6BCE-411A-B0F8-8E710B6D7954}" type="datetime1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099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A315186A-AF29-417E-B808-7961659B9492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MLtechniques.com - NoGAN Synthesizer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76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EC6D3E32-6739-447D-B6C8-27D8B01662A8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MLtechniques.com - NoGAN Synthesizer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152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5FABA65-081C-4627-8075-68F1CC474160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MLtechniques.com - NoGAN Synthesizer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1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enaitechlab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Granville/Large-Language-Models" TargetMode="External"/><Relationship Id="rId2" Type="http://schemas.openxmlformats.org/officeDocument/2006/relationships/hyperlink" Target="https://mltechniques.com/product/ebook-state-of-the-art-in-genai-llms-creative-projects-with-solut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ltechniques.com/resource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E0238D-E295-49BE-9BFE-E9189D69E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5E9A4A-0183-4A3C-B68E-A22927891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C6763-2FA2-B1E7-093C-AE274D20D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0233" y="2579129"/>
            <a:ext cx="5256168" cy="3433149"/>
          </a:xfrm>
          <a:noFill/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US" sz="4000" dirty="0"/>
              <a:t>xLLM: New Generation of Large Language Models</a:t>
            </a:r>
            <a:br>
              <a:rPr lang="en-US" sz="4000" dirty="0"/>
            </a:br>
            <a:br>
              <a:rPr lang="en-US" sz="4000" dirty="0"/>
            </a:br>
            <a:r>
              <a:rPr lang="en-US" sz="2000" dirty="0"/>
              <a:t>Vincent Granville, PhD</a:t>
            </a:r>
            <a:br>
              <a:rPr lang="en-US" sz="2000" dirty="0"/>
            </a:br>
            <a:r>
              <a:rPr lang="en-US" sz="2000" dirty="0"/>
              <a:t>Chief AI Scientist </a:t>
            </a:r>
            <a:br>
              <a:rPr lang="en-US" sz="2000" dirty="0"/>
            </a:br>
            <a:r>
              <a:rPr lang="en-US" sz="2000" dirty="0">
                <a:solidFill>
                  <a:srgbClr val="0070C0"/>
                </a:solidFill>
              </a:rPr>
              <a:t>GenAItechLab.com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vincentg@mltechniques.com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 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1600" dirty="0"/>
              <a:t>May 29, 2024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0" cy="1874237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89357-76EE-D64E-63F1-04B15F8FF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4796" y="293427"/>
            <a:ext cx="4452371" cy="1392072"/>
          </a:xfrm>
        </p:spPr>
        <p:txBody>
          <a:bodyPr anchor="b">
            <a:normAutofit/>
          </a:bodyPr>
          <a:lstStyle/>
          <a:p>
            <a:r>
              <a:rPr lang="en-US" sz="2000" dirty="0"/>
              <a:t>Fast, High Performance Multi-LLM System Without Neural Network</a:t>
            </a:r>
          </a:p>
        </p:txBody>
      </p:sp>
      <p:pic>
        <p:nvPicPr>
          <p:cNvPr id="4" name="Picture 3" descr="Top view of a background splashed with colors">
            <a:extLst>
              <a:ext uri="{FF2B5EF4-FFF2-40B4-BE49-F238E27FC236}">
                <a16:creationId xmlns:a16="http://schemas.microsoft.com/office/drawing/2014/main" id="{D2836A84-FC9E-943D-F680-F5D5CC13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7" r="29375" b="1"/>
          <a:stretch/>
        </p:blipFill>
        <p:spPr>
          <a:xfrm>
            <a:off x="20" y="-1"/>
            <a:ext cx="6095978" cy="685799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2DAFA4-5D2E-4391-AD38-B26F579F4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760B6-002D-2AF1-843C-4BE325D5B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– xLLM, by Vincent Granville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C785-7278-FE35-BBC5-87386AD3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FAF0B4B3-217C-18B9-C77A-7A73BAA3ABE1}"/>
              </a:ext>
            </a:extLst>
          </p:cNvPr>
          <p:cNvSpPr/>
          <p:nvPr/>
        </p:nvSpPr>
        <p:spPr>
          <a:xfrm>
            <a:off x="6686396" y="5040508"/>
            <a:ext cx="2033111" cy="137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5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Entry from Taxonomy 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ourier New" panose="02070309020205020404" pitchFamily="49" charset="0"/>
              </a:rPr>
              <a:t>Example:</a:t>
            </a:r>
          </a:p>
          <a:p>
            <a:pPr lvl="2"/>
            <a:r>
              <a:rPr lang="en-US" sz="2000" dirty="0" err="1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central~limit</a:t>
            </a:r>
            <a:r>
              <a:rPr lang="en-US" sz="2000" dirty="0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 {‘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Lindeberg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 Condition | Limit Theorems | 4</a:t>
            </a:r>
            <a:r>
              <a:rPr lang="en-US" sz="2000" dirty="0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’ : 1, ‘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Lyapunov Condition | Limit Theorems |</a:t>
            </a:r>
            <a:r>
              <a:rPr lang="en-US" sz="20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4</a:t>
            </a:r>
            <a:r>
              <a:rPr lang="en-US" sz="2000" dirty="0">
                <a:solidFill>
                  <a:srgbClr val="7030A0"/>
                </a:solidFill>
                <a:latin typeface="+mj-lt"/>
                <a:cs typeface="Courier New" panose="02070309020205020404" pitchFamily="49" charset="0"/>
              </a:rPr>
              <a:t>’ : 2}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Explanations: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Key: “</a:t>
            </a:r>
            <a:r>
              <a:rPr lang="en-US" sz="2000" dirty="0" err="1"/>
              <a:t>central~limit</a:t>
            </a:r>
            <a:r>
              <a:rPr lang="en-US" sz="2000" dirty="0"/>
              <a:t>”, a </a:t>
            </a:r>
            <a:r>
              <a:rPr lang="en-US" sz="2000" dirty="0">
                <a:solidFill>
                  <a:srgbClr val="FF0000"/>
                </a:solidFill>
              </a:rPr>
              <a:t>word</a:t>
            </a:r>
            <a:r>
              <a:rPr lang="en-US" sz="2000" dirty="0"/>
              <a:t> found in the corpus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Value: hash table with comma-separated key-value pairs (nested key-value)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Nested key has 3 elements: category, parent category, and category level for parent category (depth); these elements are separated by the | symbol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The value attached to a nested key, after the colon symbol, is the number of times the word in question is found on a webpage with the category in question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426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Sub-LLM Components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Fast Approximate Nearest Neighbor Search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With cache, variable-length embeddings, and compressed </a:t>
            </a:r>
            <a:r>
              <a:rPr lang="en-US" sz="2000" i="1" dirty="0"/>
              <a:t>n</a:t>
            </a:r>
            <a:r>
              <a:rPr lang="en-US" sz="2000" dirty="0"/>
              <a:t>-grams for faster search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Goal: find embeddings in backend tables, similar to those detected in user prompt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Synonyms dictionary and abbreviations map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Built on glossaries, indexes, etc. For instance, map “ANOVA” to “Analysis of Variance”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LLM Router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“gradient descent” word not found in Stats sub-LLM; reroute to Calculus sub-LLM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Augmented taxonomy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When crawled taxonomy is poor, use external taxonomy or build one from scratch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Use taxonomy entries as regular text in embeddings, with higher weight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10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Fast Approximate Nearest Neighbor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0901" y="1979876"/>
            <a:ext cx="5064981" cy="401654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Red dot: user-derived embedding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Blue dot: backend table embedding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Over time, arrows link red dots to their nearest blue dots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diagram of a cluster of dots&#10;&#10;Description automatically generated">
            <a:extLst>
              <a:ext uri="{FF2B5EF4-FFF2-40B4-BE49-F238E27FC236}">
                <a16:creationId xmlns:a16="http://schemas.microsoft.com/office/drawing/2014/main" id="{7D3D4CE8-BA02-11B9-FD94-DACA65F1D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37" y="1598214"/>
            <a:ext cx="5706219" cy="42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65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User-based (automated)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Collect favorite hyperparameters chosen by users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Use </a:t>
            </a:r>
            <a:r>
              <a:rPr lang="en-US" sz="2000" dirty="0">
                <a:solidFill>
                  <a:srgbClr val="FF0000"/>
                </a:solidFill>
              </a:rPr>
              <a:t>smart grid search </a:t>
            </a:r>
            <a:r>
              <a:rPr lang="en-US" sz="2000" dirty="0"/>
              <a:t>to set default hyperparameters based on user favorites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Taxonomy-based (automated)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Pretend that the taxonomy backend table comes from external sources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Assign categories to webpages based on this “external” taxonomy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For each webpage, compare externally assigned to native category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59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Taxonomy-Based Evaluation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E25E17D3-E626-4034-1D89-F213E642B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22" y="1792546"/>
            <a:ext cx="6958918" cy="4782130"/>
          </a:xfrm>
        </p:spPr>
      </p:pic>
    </p:spTree>
    <p:extLst>
      <p:ext uri="{BB962C8B-B14F-4D97-AF65-F5344CB8AC3E}">
        <p14:creationId xmlns:p14="http://schemas.microsoft.com/office/powerpoint/2010/main" val="506579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Case study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Predicting article pageviews based on title keywords and category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4000 articles; pageview is normalized and time-adjusted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Evaluation and Loss function </a:t>
            </a:r>
            <a:r>
              <a:rPr lang="en-US" sz="2400" dirty="0"/>
              <a:t>(identical)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Based on comparing predicted with observed quantiles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Using 5 quantiles (see code)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Good proxy to Kolmogorov-Smirnov distance</a:t>
            </a:r>
          </a:p>
          <a:p>
            <a:pPr lvl="2"/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-up of a computer code&#10;&#10;Description automatically generated">
            <a:extLst>
              <a:ext uri="{FF2B5EF4-FFF2-40B4-BE49-F238E27FC236}">
                <a16:creationId xmlns:a16="http://schemas.microsoft.com/office/drawing/2014/main" id="{392269CD-EA5C-0B45-1AE2-D51EF54ED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510" y="4794647"/>
            <a:ext cx="5851699" cy="105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4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Predictions – Model</a:t>
            </a:r>
          </a:p>
        </p:txBody>
      </p:sp>
      <p:pic>
        <p:nvPicPr>
          <p:cNvPr id="9" name="Content Placeholder 8" descr="A math equations and numbers on a white background&#10;&#10;Description automatically generated">
            <a:extLst>
              <a:ext uri="{FF2B5EF4-FFF2-40B4-BE49-F238E27FC236}">
                <a16:creationId xmlns:a16="http://schemas.microsoft.com/office/drawing/2014/main" id="{67D496E3-4748-AD46-1BA7-A0733A16F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" y="1792545"/>
            <a:ext cx="9003770" cy="441742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132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Smart Encoding of Categorical 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1863879"/>
            <a:ext cx="6143624" cy="468445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Create new codes sequentially as you browse the training set.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Aggregate codes with few observations into bundles.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Create two </a:t>
            </a:r>
            <a:r>
              <a:rPr lang="en-US" sz="2400" b="1" dirty="0"/>
              <a:t>key-value mappings</a:t>
            </a:r>
            <a:r>
              <a:rPr lang="en-US" sz="2400" dirty="0"/>
              <a:t>. Ex: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 err="1"/>
              <a:t>Category_to_Code</a:t>
            </a:r>
            <a:r>
              <a:rPr lang="en-US" sz="2000" dirty="0"/>
              <a:t>[‘Blog’, ‘William’] = 5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Code_to_category[5] = [‘Blog’, ‘William’]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Replace the categorical features by the newly created feature, “Code”.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Number of codes ≤ number of obs.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NoGAN Synthesizer,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D7B791-6A1D-C435-93CD-1684C25228C8}"/>
              </a:ext>
            </a:extLst>
          </p:cNvPr>
          <p:cNvCxnSpPr>
            <a:cxnSpLocks/>
          </p:cNvCxnSpPr>
          <p:nvPr/>
        </p:nvCxnSpPr>
        <p:spPr>
          <a:xfrm flipH="1" flipV="1">
            <a:off x="761799" y="1534887"/>
            <a:ext cx="10381205" cy="27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A5F5062-04ED-7D16-2357-7BB274AB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18" y="1863879"/>
            <a:ext cx="3383535" cy="451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46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Predictions –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9026257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Scatterplot, observed vs predicted </a:t>
            </a:r>
            <a:r>
              <a:rPr lang="en-US" sz="2400" b="1" dirty="0" err="1"/>
              <a:t>pv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Predicted </a:t>
            </a:r>
            <a:r>
              <a:rPr lang="en-US" sz="2000" dirty="0" err="1"/>
              <a:t>pv</a:t>
            </a:r>
            <a:r>
              <a:rPr lang="en-US" sz="2000" dirty="0"/>
              <a:t> (pageview) adjusted due to small prediction bias</a:t>
            </a:r>
          </a:p>
          <a:p>
            <a:pPr lvl="2"/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red line with numbers&#10;&#10;Description automatically generated">
            <a:extLst>
              <a:ext uri="{FF2B5EF4-FFF2-40B4-BE49-F238E27FC236}">
                <a16:creationId xmlns:a16="http://schemas.microsoft.com/office/drawing/2014/main" id="{88943CF3-D3F6-8144-7880-929F0D8DD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09" y="2801174"/>
            <a:ext cx="5013680" cy="328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02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Case study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Identifying patterns / clusters in popular articles based on title keywords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4000 articles; pageview is normalized and time-adjusted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Methodology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Group multi-tokens into clusters based on a similarity metric, with hierarchical clustering and </a:t>
            </a:r>
            <a:r>
              <a:rPr lang="en-US" sz="2000" i="1" dirty="0">
                <a:solidFill>
                  <a:srgbClr val="FF0000"/>
                </a:solidFill>
              </a:rPr>
              <a:t>k</a:t>
            </a:r>
            <a:r>
              <a:rPr lang="en-US" sz="2000" dirty="0">
                <a:solidFill>
                  <a:srgbClr val="FF0000"/>
                </a:solidFill>
              </a:rPr>
              <a:t>-medoids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Let </a:t>
            </a:r>
            <a:r>
              <a:rPr lang="en-US" sz="2000" i="1" dirty="0"/>
              <a:t>S</a:t>
            </a:r>
            <a:r>
              <a:rPr lang="en-US" sz="2000" dirty="0"/>
              <a:t>(</a:t>
            </a:r>
            <a:r>
              <a:rPr lang="en-US" sz="2000" i="1" dirty="0"/>
              <a:t>t</a:t>
            </a:r>
            <a:r>
              <a:rPr lang="en-US" sz="2000" dirty="0"/>
              <a:t>) be the set of articles containing the multi-token </a:t>
            </a:r>
            <a:r>
              <a:rPr lang="en-US" sz="2000" i="1" dirty="0"/>
              <a:t>t</a:t>
            </a:r>
            <a:r>
              <a:rPr lang="en-US" sz="2000" dirty="0"/>
              <a:t> in the title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</a:t>
            </a:r>
            <a:r>
              <a:rPr lang="en-US" sz="2000" dirty="0">
                <a:effectLst/>
              </a:rPr>
              <a:t>or each multi-token group </a:t>
            </a:r>
            <a:r>
              <a:rPr lang="en-US" sz="2000" i="1" dirty="0">
                <a:effectLst/>
              </a:rPr>
              <a:t>G</a:t>
            </a:r>
            <a:r>
              <a:rPr lang="en-US" sz="2000" dirty="0">
                <a:effectLst/>
              </a:rPr>
              <a:t>, the list </a:t>
            </a:r>
            <a:r>
              <a:rPr lang="en-US" sz="2000" i="1" dirty="0">
                <a:effectLst/>
              </a:rPr>
              <a:t>L</a:t>
            </a:r>
            <a:r>
              <a:rPr lang="en-US" sz="2000" dirty="0">
                <a:effectLst/>
              </a:rPr>
              <a:t>(</a:t>
            </a:r>
            <a:r>
              <a:rPr lang="en-US" sz="2000" i="1" dirty="0">
                <a:effectLst/>
              </a:rPr>
              <a:t>G</a:t>
            </a:r>
            <a:r>
              <a:rPr lang="en-US" sz="2000" dirty="0">
                <a:effectLst/>
              </a:rPr>
              <a:t>) of articles belonging to </a:t>
            </a:r>
            <a:r>
              <a:rPr lang="en-US" sz="2000" i="1" dirty="0">
                <a:effectLst/>
              </a:rPr>
              <a:t>G</a:t>
            </a:r>
            <a:r>
              <a:rPr lang="en-US" sz="2000" dirty="0">
                <a:effectLst/>
              </a:rPr>
              <a:t> is</a:t>
            </a:r>
            <a:endParaRPr lang="en-US" sz="2000" dirty="0"/>
          </a:p>
          <a:p>
            <a:pPr lvl="2"/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19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21CCFDC-323E-923D-40A2-5CB2FB63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982" y="5321300"/>
            <a:ext cx="1977601" cy="67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68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Extreme LLM (xLLM) in a 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Mixture of experts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One specialized, small sub-LLM per top category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LLM router </a:t>
            </a:r>
            <a:r>
              <a:rPr lang="en-US" sz="2000" dirty="0"/>
              <a:t>(multi-agent system) to manage the sub-LLMs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User selects top category and hyperparameters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Each sub-LLM built with its own taxonomy and </a:t>
            </a:r>
            <a:r>
              <a:rPr lang="en-US" sz="2000" dirty="0">
                <a:solidFill>
                  <a:srgbClr val="FF0000"/>
                </a:solidFill>
              </a:rPr>
              <a:t>knowledge graph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No neural network, no training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Thus, low cost, easy to fine-tune (in milliseconds per sub-LLM)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Self-tuned based on favorite hyperparameters, and customizable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No GPU, no latency, better results, local implementation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282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xLLM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Similarity between two multi-tokens </a:t>
            </a:r>
            <a:r>
              <a:rPr lang="en-US" sz="2400" b="1" i="1" dirty="0"/>
              <a:t>t</a:t>
            </a:r>
            <a:r>
              <a:rPr lang="en-US" sz="2400" b="1" baseline="-25000" dirty="0"/>
              <a:t>1</a:t>
            </a:r>
            <a:r>
              <a:rPr lang="en-US" sz="2400" b="1" dirty="0"/>
              <a:t>, </a:t>
            </a:r>
            <a:r>
              <a:rPr lang="en-US" sz="2400" b="1" i="1" dirty="0"/>
              <a:t>t</a:t>
            </a:r>
            <a:r>
              <a:rPr lang="en-US" sz="2400" b="1" baseline="-25000" dirty="0"/>
              <a:t>2</a:t>
            </a:r>
          </a:p>
          <a:p>
            <a:endParaRPr lang="en-US" sz="2000" dirty="0"/>
          </a:p>
          <a:p>
            <a:pPr lvl="2"/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Remarks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Multi-token clusters are non-overlapping, but article clusters may overlap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 err="1"/>
              <a:t>Sklearn</a:t>
            </a:r>
            <a:r>
              <a:rPr lang="en-US" sz="2000" dirty="0"/>
              <a:t> clustering methods require a distance matrix as input; the matrix (derived from the similarity metric) is huge but extremely sparse.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In my implementation, </a:t>
            </a:r>
            <a:r>
              <a:rPr lang="en-US" sz="2000" i="1" dirty="0"/>
              <a:t>s</a:t>
            </a:r>
            <a:r>
              <a:rPr lang="en-US" sz="2000" dirty="0"/>
              <a:t>(</a:t>
            </a:r>
            <a:r>
              <a:rPr lang="en-US" sz="2000" i="1" dirty="0"/>
              <a:t>t</a:t>
            </a:r>
            <a:r>
              <a:rPr lang="en-US" sz="2000" baseline="-25000" dirty="0"/>
              <a:t>1</a:t>
            </a:r>
            <a:r>
              <a:rPr lang="en-US" sz="2000" dirty="0"/>
              <a:t>, </a:t>
            </a:r>
            <a:r>
              <a:rPr lang="en-US" sz="2000" i="1" dirty="0"/>
              <a:t>t</a:t>
            </a:r>
            <a:r>
              <a:rPr lang="en-US" sz="2000" baseline="-25000" dirty="0"/>
              <a:t>2</a:t>
            </a:r>
            <a:r>
              <a:rPr lang="en-US" sz="2000" dirty="0"/>
              <a:t>) is computed and stored only if it is strictly positive. Using </a:t>
            </a:r>
            <a:r>
              <a:rPr lang="en-US" sz="2000" dirty="0">
                <a:solidFill>
                  <a:srgbClr val="FF0000"/>
                </a:solidFill>
              </a:rPr>
              <a:t>connected components </a:t>
            </a:r>
            <a:r>
              <a:rPr lang="en-US" sz="2000" dirty="0"/>
              <a:t>for clustering, it is far more efficient than </a:t>
            </a:r>
            <a:r>
              <a:rPr lang="en-US" sz="2000" dirty="0" err="1"/>
              <a:t>Sklearn</a:t>
            </a:r>
            <a:r>
              <a:rPr lang="en-US" sz="20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CB87B48-EE2B-378C-C992-668720176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840" y="2386038"/>
            <a:ext cx="3496223" cy="74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03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Dendrogram for Multi-Token Clusters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D73A64-90D2-B9F3-12BF-A47CE604C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799" y="1792546"/>
            <a:ext cx="6935064" cy="458384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983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Cluster of Popular Articles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Linked to multi-token cluster with 3 elements</a:t>
            </a:r>
            <a:r>
              <a:rPr lang="en-US" sz="2400" dirty="0"/>
              <a:t>, including one contextual multi-token: “</a:t>
            </a:r>
            <a:r>
              <a:rPr lang="en-US" sz="2400" dirty="0" err="1"/>
              <a:t>Machine^vs</a:t>
            </a:r>
            <a:r>
              <a:rPr lang="en-US" sz="2400" dirty="0"/>
              <a:t>” (</a:t>
            </a:r>
            <a:r>
              <a:rPr lang="en-US" sz="2400" dirty="0" err="1"/>
              <a:t>pv</a:t>
            </a:r>
            <a:r>
              <a:rPr lang="en-US" sz="2400" dirty="0"/>
              <a:t> stands for normalized pageview)</a:t>
            </a:r>
          </a:p>
          <a:p>
            <a:endParaRPr lang="en-US" sz="2400" baseline="-25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150523F-D1D3-FFC0-4B1E-E5994468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59" y="2690956"/>
            <a:ext cx="6562644" cy="330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6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Using model evaluation metric as loss function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Goal: increase quality, as standard loss functions are poor proxies to model evaluation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Feasible for supervised learning (predictions), not unsupervised (LLM, clustering)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Challenge: computationally impossible for good evaluation metrics such as multivariate Kolmogorov-Smirnov distance (KS)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Solution:  use Hellinger distance as loss function; start with rough approximation that increases in granularity and converges to evaluation metric (Hellinger) over time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Thus, loss function changes over time; called </a:t>
            </a:r>
            <a:r>
              <a:rPr lang="en-US" sz="2000" dirty="0">
                <a:solidFill>
                  <a:srgbClr val="FF0000"/>
                </a:solidFill>
              </a:rPr>
              <a:t>adaptive loss function</a:t>
            </a:r>
            <a:r>
              <a:rPr lang="en-US" sz="2000" dirty="0"/>
              <a:t>. 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Unlike KS, easy to make billions of atomic changes in Hellinger distance (weight updates or neuron activations). Useful when dealing with billions of weights or tokens.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345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Research – Adaptive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Refine loss function when it stops decreasing</a:t>
            </a:r>
            <a:r>
              <a:rPr lang="en-US" sz="2400" dirty="0"/>
              <a:t> to avoid getting stuck in local optimum: see picture, with 10 change points (Y-axis = loss, X-axis = iterations)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line graph with numbers&#10;&#10;Description automatically generated">
            <a:extLst>
              <a:ext uri="{FF2B5EF4-FFF2-40B4-BE49-F238E27FC236}">
                <a16:creationId xmlns:a16="http://schemas.microsoft.com/office/drawing/2014/main" id="{87D251D5-6E00-C6A9-B636-451C7D487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96" y="3223920"/>
            <a:ext cx="6003811" cy="34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60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Adaptive Loss Function –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r>
              <a:rPr lang="en-US" sz="2400" b="1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E31A02DC-B296-EE1D-C44E-F08C9341A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5" y="1718391"/>
            <a:ext cx="5561937" cy="417145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9668BA-BDB4-CA9E-39A2-E1D49170F642}"/>
              </a:ext>
            </a:extLst>
          </p:cNvPr>
          <p:cNvSpPr txBox="1">
            <a:spLocks/>
          </p:cNvSpPr>
          <p:nvPr/>
        </p:nvSpPr>
        <p:spPr>
          <a:xfrm>
            <a:off x="6289482" y="2150439"/>
            <a:ext cx="5080883" cy="4171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Tabular Data Synthetization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Real data: 2 concentric circles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Synthesized, </a:t>
            </a:r>
            <a:r>
              <a:rPr lang="en-US" sz="2000" dirty="0" err="1"/>
              <a:t>NoGAN</a:t>
            </a:r>
            <a:r>
              <a:rPr lang="en-US" sz="2000" dirty="0"/>
              <a:t> synthesizer: blue dots. </a:t>
            </a:r>
            <a:r>
              <a:rPr lang="en-US" sz="2000" dirty="0">
                <a:solidFill>
                  <a:srgbClr val="FF0000"/>
                </a:solidFill>
              </a:rPr>
              <a:t>Constrained synthetization </a:t>
            </a:r>
            <a:r>
              <a:rPr lang="en-US" sz="2000" dirty="0"/>
              <a:t>to keep loss above some threshold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As the loss function gets more granular, the synthesized data gets more similar to the real data (the training set)</a:t>
            </a:r>
          </a:p>
        </p:txBody>
      </p:sp>
    </p:spTree>
    <p:extLst>
      <p:ext uri="{BB962C8B-B14F-4D97-AF65-F5344CB8AC3E}">
        <p14:creationId xmlns:p14="http://schemas.microsoft.com/office/powerpoint/2010/main" val="560168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Classic LLMs </a:t>
            </a:r>
            <a:r>
              <a:rPr lang="en-US" sz="2400" dirty="0"/>
              <a:t>(powered by deep neural networks)</a:t>
            </a:r>
            <a:r>
              <a:rPr lang="en-US" sz="2000" dirty="0"/>
              <a:t>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Billions of weights, most never used to answer a prompt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Waste of resources, lots of noise in tokens, may produce hallucinations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User pays by the token: expensive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Initially used to predict next token in a sentence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xLLM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Fast, no training, no latency, explainable AI, secure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Does not need prompt engineering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Not relying on unpredictable Blackbox Python libraries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Open source, made from scratch, great for search, easy to fine-tune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539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Main book: </a:t>
            </a:r>
            <a:r>
              <a:rPr lang="en-US" sz="2000" dirty="0"/>
              <a:t>“State of the Art in </a:t>
            </a:r>
            <a:r>
              <a:rPr lang="en-US" sz="2000" dirty="0" err="1"/>
              <a:t>GenAI</a:t>
            </a:r>
            <a:r>
              <a:rPr lang="en-US" sz="2000" dirty="0"/>
              <a:t> &amp; LLMs – Creative Projects, with Solutions”, available </a:t>
            </a:r>
            <a:r>
              <a:rPr lang="en-US" sz="2000" dirty="0">
                <a:solidFill>
                  <a:srgbClr val="0070C0"/>
                </a:solidFill>
              </a:rPr>
              <a:t>here</a:t>
            </a:r>
            <a:r>
              <a:rPr lang="en-US" sz="2000" dirty="0"/>
              <a:t>. 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2.4 – Adaptive loss function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7.2 – Main part, includes smart crawling and x-embeddings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8.1 – Fast approximate nearest neighbor search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8.2 – Evaluation using taxonomy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Project 8.3 – xLLM for clustering and predictions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Appendix C3 &amp; C4 – Comparing xLLM to classical LLMs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On GitHub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xLLM repository, </a:t>
            </a:r>
            <a:r>
              <a:rPr lang="en-US" sz="2000" dirty="0">
                <a:solidFill>
                  <a:srgbClr val="0070C0"/>
                </a:solidFill>
              </a:rPr>
              <a:t>here</a:t>
            </a:r>
            <a:r>
              <a:rPr lang="en-US" sz="2000" dirty="0"/>
              <a:t>. Includes code and backend tables.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Newsletter and resources: </a:t>
            </a:r>
            <a:r>
              <a:rPr lang="en-US" sz="2000" dirty="0">
                <a:solidFill>
                  <a:srgbClr val="0070C0"/>
                </a:solidFill>
              </a:rPr>
              <a:t>sign up here</a:t>
            </a:r>
            <a:r>
              <a:rPr lang="en-US" sz="20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291F803-859B-286B-01B2-39030EE64DD3}"/>
              </a:ext>
            </a:extLst>
          </p:cNvPr>
          <p:cNvSpPr/>
          <p:nvPr/>
        </p:nvSpPr>
        <p:spPr>
          <a:xfrm>
            <a:off x="10249231" y="2385391"/>
            <a:ext cx="572494" cy="198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7C11B8-3A39-668F-02FE-26FF4DB51496}"/>
              </a:ext>
            </a:extLst>
          </p:cNvPr>
          <p:cNvSpPr/>
          <p:nvPr/>
        </p:nvSpPr>
        <p:spPr>
          <a:xfrm>
            <a:off x="10249231" y="2385391"/>
            <a:ext cx="500932" cy="19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2"/>
            <a:extLst>
              <a:ext uri="{FF2B5EF4-FFF2-40B4-BE49-F238E27FC236}">
                <a16:creationId xmlns:a16="http://schemas.microsoft.com/office/drawing/2014/main" id="{95C04444-1EE8-8E52-8B6A-424589347CDE}"/>
              </a:ext>
            </a:extLst>
          </p:cNvPr>
          <p:cNvSpPr/>
          <p:nvPr/>
        </p:nvSpPr>
        <p:spPr>
          <a:xfrm>
            <a:off x="10249231" y="2329732"/>
            <a:ext cx="500932" cy="198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3"/>
            <a:extLst>
              <a:ext uri="{FF2B5EF4-FFF2-40B4-BE49-F238E27FC236}">
                <a16:creationId xmlns:a16="http://schemas.microsoft.com/office/drawing/2014/main" id="{3C417ABF-DA5A-37E9-B8B2-889338CD18DD}"/>
              </a:ext>
            </a:extLst>
          </p:cNvPr>
          <p:cNvSpPr/>
          <p:nvPr/>
        </p:nvSpPr>
        <p:spPr>
          <a:xfrm>
            <a:off x="3466769" y="5321300"/>
            <a:ext cx="532737" cy="228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4"/>
            <a:extLst>
              <a:ext uri="{FF2B5EF4-FFF2-40B4-BE49-F238E27FC236}">
                <a16:creationId xmlns:a16="http://schemas.microsoft.com/office/drawing/2014/main" id="{89951887-1231-BEBD-9CF3-BD4B7A89BE54}"/>
              </a:ext>
            </a:extLst>
          </p:cNvPr>
          <p:cNvSpPr/>
          <p:nvPr/>
        </p:nvSpPr>
        <p:spPr>
          <a:xfrm>
            <a:off x="4587903" y="5732890"/>
            <a:ext cx="1375575" cy="19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2"/>
            <a:extLst>
              <a:ext uri="{FF2B5EF4-FFF2-40B4-BE49-F238E27FC236}">
                <a16:creationId xmlns:a16="http://schemas.microsoft.com/office/drawing/2014/main" id="{B465EEEC-01E6-6F0C-E1EB-5E19F40D4CFE}"/>
              </a:ext>
            </a:extLst>
          </p:cNvPr>
          <p:cNvSpPr/>
          <p:nvPr/>
        </p:nvSpPr>
        <p:spPr>
          <a:xfrm>
            <a:off x="2210463" y="2274073"/>
            <a:ext cx="500932" cy="196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87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Extreme LLM (xLLM) in a 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Concise results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Multiple sections displayed to user: links, related content, x-embeddings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Output with relevancy score attached to each item in each section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Supports bulk queries, output saved to file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Great for search, targeted to busy professional users and experts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Case studies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Corporate corpus with augmented sources (content + taxonomies)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Wolfram corpus: 15 sub-LLMs, 500 sub-categories per sub-LLM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Publisher, 4000 titles: clustering, predicting article 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77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Sub-LLM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diagram of a diagram of a software structure&#10;&#10;Description automatically generated">
            <a:extLst>
              <a:ext uri="{FF2B5EF4-FFF2-40B4-BE49-F238E27FC236}">
                <a16:creationId xmlns:a16="http://schemas.microsoft.com/office/drawing/2014/main" id="{D3A0E1F4-5AFA-0FDC-4B7A-EED17FAB8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" y="1792546"/>
            <a:ext cx="7265582" cy="47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07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Output: KW = Hypothesis, Sub-LLM = Stats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795B687-17E9-6E9C-DB85-C832943C0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" y="1792546"/>
            <a:ext cx="7141798" cy="4703500"/>
          </a:xfrm>
        </p:spPr>
      </p:pic>
    </p:spTree>
    <p:extLst>
      <p:ext uri="{BB962C8B-B14F-4D97-AF65-F5344CB8AC3E}">
        <p14:creationId xmlns:p14="http://schemas.microsoft.com/office/powerpoint/2010/main" val="3551495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Sub-LLM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Smart crawling </a:t>
            </a:r>
            <a:r>
              <a:rPr lang="en-US" sz="2400" dirty="0"/>
              <a:t>to retrieve embedded structure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Breadcrumbs (enterprise corpus), concept associations (related links)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Metadata, tags, </a:t>
            </a:r>
            <a:r>
              <a:rPr lang="en-US" sz="2000" dirty="0">
                <a:solidFill>
                  <a:srgbClr val="FF0000"/>
                </a:solidFill>
              </a:rPr>
              <a:t>taxonomy</a:t>
            </a:r>
            <a:r>
              <a:rPr lang="en-US" sz="2000" dirty="0"/>
              <a:t> (category graph)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Augmented with user prompts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Augmented with books (TOC, index, glossaries, synonyms, titles)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X-embeddings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Variable-length embeddings </a:t>
            </a:r>
            <a:r>
              <a:rPr lang="en-US" sz="2000" dirty="0"/>
              <a:t>stored as sparse nested hashes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Multi-token: “data science” on top of single tokens “data” and “science”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Contextual token</a:t>
            </a:r>
            <a:r>
              <a:rPr lang="en-US" sz="2000" dirty="0"/>
              <a:t>: “data + science”, both words in same paragraph but not adjacent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PMI (pointwise mutual information) instead of dot product / cosine distance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Parametric weights attached to tokens (no loss function to optimize)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84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 from Taxonomy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8BB2D83B-4A76-4680-8E7F-8843A6164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" y="1786583"/>
            <a:ext cx="7531411" cy="4512389"/>
          </a:xfrm>
        </p:spPr>
      </p:pic>
    </p:spTree>
    <p:extLst>
      <p:ext uri="{BB962C8B-B14F-4D97-AF65-F5344CB8AC3E}">
        <p14:creationId xmlns:p14="http://schemas.microsoft.com/office/powerpoint/2010/main" val="2219967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 from Embedding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white and black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4AEEFC0-3855-B479-3DC4-5A57FC9BD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8" y="1780230"/>
            <a:ext cx="10380573" cy="4218785"/>
          </a:xfrm>
        </p:spPr>
      </p:pic>
    </p:spTree>
    <p:extLst>
      <p:ext uri="{BB962C8B-B14F-4D97-AF65-F5344CB8AC3E}">
        <p14:creationId xmlns:p14="http://schemas.microsoft.com/office/powerpoint/2010/main" val="230064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BB26-80A2-8BBD-AD4E-096E085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10380573" cy="675904"/>
          </a:xfrm>
        </p:spPr>
        <p:txBody>
          <a:bodyPr>
            <a:normAutofit fontScale="90000"/>
          </a:bodyPr>
          <a:lstStyle/>
          <a:p>
            <a:r>
              <a:rPr lang="en-US" dirty="0"/>
              <a:t>Sub-LLM Components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0E82-AB9B-79AD-8BA2-E6C98D41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92545"/>
            <a:ext cx="10381205" cy="440142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Home-made libraries</a:t>
            </a:r>
            <a:endParaRPr lang="en-US" sz="2400" dirty="0"/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Issues with Python libraries (singularize, autocorrect, “Feller” changed to “seller”)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Minimize stemming and text transforms; keep plural if found in corpus 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Important: </a:t>
            </a:r>
            <a:r>
              <a:rPr lang="en-US" sz="2000" dirty="0">
                <a:solidFill>
                  <a:srgbClr val="FF0000"/>
                </a:solidFill>
              </a:rPr>
              <a:t>accented characters</a:t>
            </a:r>
            <a:r>
              <a:rPr lang="en-US" sz="2000" dirty="0"/>
              <a:t>, separators (punctuation), capital letters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Ad-hoc lists: home-made stopwords, do not singularize, do not autocorrect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Backend tables </a:t>
            </a:r>
            <a:r>
              <a:rPr lang="en-US" sz="2400" dirty="0"/>
              <a:t>(specific to each sub-LLM)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X-embeddings not the most important table; taxonomy more important</a:t>
            </a:r>
          </a:p>
          <a:p>
            <a:pPr marL="8001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Compressed </a:t>
            </a:r>
            <a:r>
              <a:rPr lang="en-US" sz="2000" i="1" dirty="0">
                <a:solidFill>
                  <a:srgbClr val="FF0000"/>
                </a:solidFill>
              </a:rPr>
              <a:t>n</a:t>
            </a:r>
            <a:r>
              <a:rPr lang="en-US" sz="2000" dirty="0">
                <a:solidFill>
                  <a:srgbClr val="FF0000"/>
                </a:solidFill>
              </a:rPr>
              <a:t>-grams</a:t>
            </a:r>
            <a:r>
              <a:rPr lang="en-US" sz="2000" dirty="0"/>
              <a:t>: key to </a:t>
            </a:r>
            <a:r>
              <a:rPr lang="en-US" sz="2000" i="1" dirty="0"/>
              <a:t>n</a:t>
            </a:r>
            <a:r>
              <a:rPr lang="en-US" sz="2000" dirty="0"/>
              <a:t>-gram table is ordered </a:t>
            </a:r>
            <a:r>
              <a:rPr lang="en-US" sz="2000" i="1" dirty="0"/>
              <a:t>n</a:t>
            </a:r>
            <a:r>
              <a:rPr lang="en-US" sz="2000" dirty="0"/>
              <a:t>-gram (“learning machine”); value = list of </a:t>
            </a:r>
            <a:r>
              <a:rPr lang="en-US" sz="2000" i="1" dirty="0"/>
              <a:t>n</a:t>
            </a:r>
            <a:r>
              <a:rPr lang="en-US" sz="2000" dirty="0"/>
              <a:t>-gram permutations found in corpus (“machine learning”)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F714B-6928-FF0D-C329-5EDCF99C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MLtechniques.com - xLLM, by Vincent Granville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9B6E-F167-9BF2-FB3C-1D01DA1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9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F4479-29AC-B16E-BDEA-2B9FF1BDFCC3}"/>
              </a:ext>
            </a:extLst>
          </p:cNvPr>
          <p:cNvCxnSpPr/>
          <p:nvPr/>
        </p:nvCxnSpPr>
        <p:spPr>
          <a:xfrm>
            <a:off x="761799" y="1536700"/>
            <a:ext cx="10381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305879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RegularSeedRightStep">
      <a:dk1>
        <a:srgbClr val="000000"/>
      </a:dk1>
      <a:lt1>
        <a:srgbClr val="FFFFFF"/>
      </a:lt1>
      <a:dk2>
        <a:srgbClr val="223A3D"/>
      </a:dk2>
      <a:lt2>
        <a:srgbClr val="E2E8E8"/>
      </a:lt2>
      <a:accent1>
        <a:srgbClr val="E73429"/>
      </a:accent1>
      <a:accent2>
        <a:srgbClr val="D57117"/>
      </a:accent2>
      <a:accent3>
        <a:srgbClr val="B4A420"/>
      </a:accent3>
      <a:accent4>
        <a:srgbClr val="80B113"/>
      </a:accent4>
      <a:accent5>
        <a:srgbClr val="4AB821"/>
      </a:accent5>
      <a:accent6>
        <a:srgbClr val="14BC2C"/>
      </a:accent6>
      <a:hlink>
        <a:srgbClr val="329096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14519</TotalTime>
  <Words>1780</Words>
  <Application>Microsoft Office PowerPoint</Application>
  <PresentationFormat>Widescreen</PresentationFormat>
  <Paragraphs>210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Bierstadt</vt:lpstr>
      <vt:lpstr>Calibri</vt:lpstr>
      <vt:lpstr>Courier New</vt:lpstr>
      <vt:lpstr>Wingdings</vt:lpstr>
      <vt:lpstr>BevelVTI</vt:lpstr>
      <vt:lpstr>xLLM: New Generation of Large Language Models  Vincent Granville, PhD Chief AI Scientist  GenAItechLab.com vincentg@mltechniques.com   May 29, 2024</vt:lpstr>
      <vt:lpstr>Extreme LLM (xLLM) in a Snapshot</vt:lpstr>
      <vt:lpstr>Extreme LLM (xLLM) in a Snapshot</vt:lpstr>
      <vt:lpstr>Sub-LLM Architecture</vt:lpstr>
      <vt:lpstr>Output: KW = Hypothesis, Sub-LLM = Stats</vt:lpstr>
      <vt:lpstr>Sub-LLM Components</vt:lpstr>
      <vt:lpstr>Extract from Taxonomy Graph</vt:lpstr>
      <vt:lpstr>Extract from Embedding Table</vt:lpstr>
      <vt:lpstr>Sub-LLM Components (Cont.)</vt:lpstr>
      <vt:lpstr>Sample Entry from Taxonomy Table </vt:lpstr>
      <vt:lpstr>Sub-LLM Components (Cont.)</vt:lpstr>
      <vt:lpstr>Fast Approximate Nearest Neighbor Search</vt:lpstr>
      <vt:lpstr>Evaluation</vt:lpstr>
      <vt:lpstr>Taxonomy-Based Evaluation </vt:lpstr>
      <vt:lpstr>xLLM for Predictions</vt:lpstr>
      <vt:lpstr>xLLM for Predictions – Model</vt:lpstr>
      <vt:lpstr>Smart Encoding of Categorical Features </vt:lpstr>
      <vt:lpstr>xLLM for Predictions – Results </vt:lpstr>
      <vt:lpstr>xLLM for Clustering</vt:lpstr>
      <vt:lpstr>xLLM for Clustering</vt:lpstr>
      <vt:lpstr>Dendrogram for Multi-Token Clusters</vt:lpstr>
      <vt:lpstr>Sample Cluster of Popular Articles</vt:lpstr>
      <vt:lpstr>Future Research</vt:lpstr>
      <vt:lpstr>Future Research – Adaptive Loss Function</vt:lpstr>
      <vt:lpstr>Adaptive Loss Function – Example </vt:lpstr>
      <vt:lpstr>Final Notes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NoGAN: The Next Generation of Data Synthesizer</dc:title>
  <dc:creator>vincent granville</dc:creator>
  <cp:lastModifiedBy>vincent granville</cp:lastModifiedBy>
  <cp:revision>107</cp:revision>
  <dcterms:created xsi:type="dcterms:W3CDTF">2023-09-24T17:23:09Z</dcterms:created>
  <dcterms:modified xsi:type="dcterms:W3CDTF">2024-05-29T08:30:20Z</dcterms:modified>
</cp:coreProperties>
</file>